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205" r:id="rId2"/>
    <p:sldId id="2089" r:id="rId3"/>
    <p:sldId id="2206" r:id="rId4"/>
    <p:sldId id="2105" r:id="rId5"/>
    <p:sldId id="2207" r:id="rId6"/>
    <p:sldId id="2208" r:id="rId7"/>
    <p:sldId id="2204" r:id="rId8"/>
    <p:sldId id="2210" r:id="rId9"/>
    <p:sldId id="2209" r:id="rId10"/>
    <p:sldId id="2121" r:id="rId11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pos="7678" userDrawn="1">
          <p15:clr>
            <a:srgbClr val="A4A3A4"/>
          </p15:clr>
        </p15:guide>
        <p15:guide id="16" orient="horz" pos="4320" userDrawn="1">
          <p15:clr>
            <a:srgbClr val="A4A3A4"/>
          </p15:clr>
        </p15:guide>
        <p15:guide id="17" pos="11494" userDrawn="1">
          <p15:clr>
            <a:srgbClr val="A4A3A4"/>
          </p15:clr>
        </p15:guide>
        <p15:guide id="18" pos="142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5677C"/>
    <a:srgbClr val="AA8A78"/>
    <a:srgbClr val="3C3B41"/>
    <a:srgbClr val="F3F3F3"/>
    <a:srgbClr val="FAF8FB"/>
    <a:srgbClr val="F4F3F5"/>
    <a:srgbClr val="EAEAEA"/>
    <a:srgbClr val="CEC7C1"/>
    <a:srgbClr val="C43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67" autoAdjust="0"/>
    <p:restoredTop sz="95314" autoAdjust="0"/>
  </p:normalViewPr>
  <p:slideViewPr>
    <p:cSldViewPr snapToGrid="0" snapToObjects="1">
      <p:cViewPr varScale="1">
        <p:scale>
          <a:sx n="36" d="100"/>
          <a:sy n="36" d="100"/>
        </p:scale>
        <p:origin x="312" y="36"/>
      </p:cViewPr>
      <p:guideLst>
        <p:guide pos="7678"/>
        <p:guide orient="horz" pos="4320"/>
        <p:guide pos="11494"/>
        <p:guide pos="142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530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115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6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637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hind the Sc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5"/>
          <p:cNvSpPr>
            <a:spLocks noGrp="1"/>
          </p:cNvSpPr>
          <p:nvPr>
            <p:ph type="pic" sz="quarter" idx="4294967295"/>
          </p:nvPr>
        </p:nvSpPr>
        <p:spPr>
          <a:xfrm>
            <a:off x="1827632" y="5618816"/>
            <a:ext cx="9354265" cy="5820149"/>
          </a:xfrm>
          <a:solidFill>
            <a:schemeClr val="bg1">
              <a:lumMod val="95000"/>
            </a:schemeClr>
          </a:solidFill>
        </p:spPr>
      </p:sp>
    </p:spTree>
    <p:extLst>
      <p:ext uri="{BB962C8B-B14F-4D97-AF65-F5344CB8AC3E}">
        <p14:creationId xmlns:p14="http://schemas.microsoft.com/office/powerpoint/2010/main" val="91676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cbook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888423" y="5650798"/>
            <a:ext cx="9309100" cy="575627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78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768475" y="3419061"/>
            <a:ext cx="6620468" cy="102969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54791" y="3419062"/>
            <a:ext cx="6620468" cy="435334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039201" y="8361647"/>
            <a:ext cx="6536058" cy="53543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704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6122057" y="3419061"/>
            <a:ext cx="6620468" cy="102969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35741" y="3419061"/>
            <a:ext cx="6620468" cy="435334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8935741" y="8361647"/>
            <a:ext cx="6536058" cy="53543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87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with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73446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62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with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6643185" y="0"/>
            <a:ext cx="7734465" cy="13716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2477148" y="5398510"/>
            <a:ext cx="5387546" cy="266905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9495052" y="5398508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2477148" y="8747193"/>
            <a:ext cx="5387546" cy="266905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9495052" y="8747191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16464262" y="5398507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16464262" y="8747191"/>
            <a:ext cx="5387546" cy="2669057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054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2378754" y="2225977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5" name="Picture Placeholder 17"/>
          <p:cNvSpPr>
            <a:spLocks noGrp="1"/>
          </p:cNvSpPr>
          <p:nvPr>
            <p:ph type="pic" sz="quarter" idx="19"/>
          </p:nvPr>
        </p:nvSpPr>
        <p:spPr>
          <a:xfrm>
            <a:off x="5788866" y="2225977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6" name="Picture Placeholder 17"/>
          <p:cNvSpPr>
            <a:spLocks noGrp="1"/>
          </p:cNvSpPr>
          <p:nvPr>
            <p:ph type="pic" sz="quarter" idx="20"/>
          </p:nvPr>
        </p:nvSpPr>
        <p:spPr>
          <a:xfrm>
            <a:off x="9198978" y="2227111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Picture Placeholder 17"/>
          <p:cNvSpPr>
            <a:spLocks noGrp="1"/>
          </p:cNvSpPr>
          <p:nvPr>
            <p:ph type="pic" sz="quarter" idx="21"/>
          </p:nvPr>
        </p:nvSpPr>
        <p:spPr>
          <a:xfrm>
            <a:off x="2378754" y="5599644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7"/>
          <p:cNvSpPr>
            <a:spLocks noGrp="1"/>
          </p:cNvSpPr>
          <p:nvPr>
            <p:ph type="pic" sz="quarter" idx="22"/>
          </p:nvPr>
        </p:nvSpPr>
        <p:spPr>
          <a:xfrm>
            <a:off x="5788866" y="5599644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7"/>
          <p:cNvSpPr>
            <a:spLocks noGrp="1"/>
          </p:cNvSpPr>
          <p:nvPr>
            <p:ph type="pic" sz="quarter" idx="23"/>
          </p:nvPr>
        </p:nvSpPr>
        <p:spPr>
          <a:xfrm>
            <a:off x="9198978" y="5600778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17"/>
          <p:cNvSpPr>
            <a:spLocks noGrp="1"/>
          </p:cNvSpPr>
          <p:nvPr>
            <p:ph type="pic" sz="quarter" idx="24"/>
          </p:nvPr>
        </p:nvSpPr>
        <p:spPr>
          <a:xfrm>
            <a:off x="2378754" y="9017259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17"/>
          <p:cNvSpPr>
            <a:spLocks noGrp="1"/>
          </p:cNvSpPr>
          <p:nvPr>
            <p:ph type="pic" sz="quarter" idx="25"/>
          </p:nvPr>
        </p:nvSpPr>
        <p:spPr>
          <a:xfrm>
            <a:off x="5788866" y="9017259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17"/>
          <p:cNvSpPr>
            <a:spLocks noGrp="1"/>
          </p:cNvSpPr>
          <p:nvPr>
            <p:ph type="pic" sz="quarter" idx="26"/>
          </p:nvPr>
        </p:nvSpPr>
        <p:spPr>
          <a:xfrm>
            <a:off x="9198978" y="9018393"/>
            <a:ext cx="2505342" cy="249769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799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591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ortfolio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444622" y="3960742"/>
            <a:ext cx="5276851" cy="418677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988173" y="3960741"/>
            <a:ext cx="5276851" cy="418677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444622" y="8411885"/>
            <a:ext cx="5276851" cy="418677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988173" y="8411884"/>
            <a:ext cx="5276851" cy="418677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4746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2982733"/>
            <a:ext cx="18815538" cy="661181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8815539" y="1"/>
            <a:ext cx="5562112" cy="6611814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18815538" y="6611814"/>
            <a:ext cx="5562112" cy="710418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858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7518400"/>
            <a:ext cx="7897091" cy="6197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8236346" y="7518400"/>
            <a:ext cx="7897214" cy="6197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6472815" y="7518400"/>
            <a:ext cx="7904835" cy="6197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2888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-1" y="0"/>
            <a:ext cx="6091253" cy="57912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091253" y="0"/>
            <a:ext cx="6091253" cy="57912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2188824" y="0"/>
            <a:ext cx="6091253" cy="57912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8280078" y="0"/>
            <a:ext cx="6091253" cy="57912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6805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6369553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0" y="6994383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6369553" y="6994383"/>
            <a:ext cx="6059471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193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1916843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18286396" y="0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11916843" y="6994383"/>
            <a:ext cx="6091254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18286396" y="6994383"/>
            <a:ext cx="6059471" cy="67216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586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303025" y="0"/>
            <a:ext cx="4921382" cy="6781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9303526" y="6980430"/>
            <a:ext cx="4921382" cy="67355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14442904" y="0"/>
            <a:ext cx="4839009" cy="49895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4442904" y="5188148"/>
            <a:ext cx="4839009" cy="85278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9519776" y="0"/>
            <a:ext cx="4857874" cy="93825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9499908" y="9581169"/>
            <a:ext cx="4877741" cy="413483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276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4921382" cy="6781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501" y="6980430"/>
            <a:ext cx="4921382" cy="673557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5139879" y="0"/>
            <a:ext cx="4839009" cy="4989518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5139879" y="5188148"/>
            <a:ext cx="4839009" cy="852785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0216751" y="0"/>
            <a:ext cx="4857874" cy="938253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0196883" y="9581169"/>
            <a:ext cx="4877741" cy="4134831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357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2150725" y="5567703"/>
            <a:ext cx="12226925" cy="550994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258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5567703"/>
            <a:ext cx="12226925" cy="550994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350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12150725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538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2226925" y="0"/>
            <a:ext cx="12150725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1269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" y="0"/>
            <a:ext cx="1692192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1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2090562" y="3560133"/>
            <a:ext cx="6595731" cy="6595731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764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7455730" y="0"/>
            <a:ext cx="1692192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82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4248731" y="0"/>
            <a:ext cx="569289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4325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4435021" y="0"/>
            <a:ext cx="5692890" cy="13715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8436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1268512" y="0"/>
            <a:ext cx="9462053" cy="13715999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975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2923898" y="0"/>
            <a:ext cx="9462053" cy="13715999"/>
          </a:xfrm>
          <a:prstGeom prst="parallelogram">
            <a:avLst>
              <a:gd name="adj" fmla="val 54870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8087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3755763" y="0"/>
            <a:ext cx="10621888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2413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10621888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6562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0" y="0"/>
            <a:ext cx="16459200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406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7918450" y="0"/>
            <a:ext cx="16459200" cy="13715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8227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2495096" y="5318447"/>
            <a:ext cx="6008915" cy="38628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9146266" y="5318447"/>
            <a:ext cx="6008915" cy="38628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5797438" y="5318447"/>
            <a:ext cx="6008915" cy="38628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211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8556171"/>
            <a:ext cx="24377650" cy="51598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6848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2495096" y="1526556"/>
            <a:ext cx="6008915" cy="3192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9146266" y="1526556"/>
            <a:ext cx="6008915" cy="3192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5797438" y="1526556"/>
            <a:ext cx="6008915" cy="3192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2495096" y="7380767"/>
            <a:ext cx="6008915" cy="3192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9146266" y="7380767"/>
            <a:ext cx="6008915" cy="3192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15797438" y="7380767"/>
            <a:ext cx="6008915" cy="3192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1091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-1" y="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2188825" y="685800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3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2188825" y="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4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0" y="685800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7488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-1" y="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2188825" y="685800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6124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-1" y="685800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2188825" y="685800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1630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-1" y="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2188825" y="0"/>
            <a:ext cx="12188825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2655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4066993" y="5118749"/>
            <a:ext cx="3008376" cy="300837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0716500" y="5114830"/>
            <a:ext cx="3008376" cy="300837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7362088" y="5114830"/>
            <a:ext cx="3008376" cy="300837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4521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3902959" y="4849586"/>
            <a:ext cx="4016828" cy="401682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89306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4670157" y="0"/>
            <a:ext cx="9707493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8671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0" y="0"/>
            <a:ext cx="9707493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0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2495095" y="4208277"/>
            <a:ext cx="6008915" cy="60135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9146267" y="4208277"/>
            <a:ext cx="6008915" cy="60135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5797438" y="4208277"/>
            <a:ext cx="6008915" cy="60135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08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7822744" y="7365994"/>
            <a:ext cx="8503920" cy="635000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91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0216054" y="4381947"/>
            <a:ext cx="386283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5136592" y="4336976"/>
            <a:ext cx="3918857" cy="697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314495" y="4336976"/>
            <a:ext cx="3918857" cy="6971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73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2448627" y="2028911"/>
            <a:ext cx="7132320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66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14078131" y="2028911"/>
            <a:ext cx="7132320" cy="9537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8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 userDrawn="1"/>
        </p:nvSpPr>
        <p:spPr>
          <a:xfrm rot="16200000">
            <a:off x="22199868" y="666271"/>
            <a:ext cx="521207" cy="523914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2130252" y="668286"/>
            <a:ext cx="786038" cy="461628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1800" b="0" i="0" smtClean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pPr algn="ctr"/>
              <a:t>‹#›</a:t>
            </a:fld>
            <a:r>
              <a:rPr lang="id-ID" sz="1800" b="0" i="0" dirty="0">
                <a:solidFill>
                  <a:schemeClr val="bg1"/>
                </a:solidFill>
                <a:latin typeface="Montserrat Light" charset="0"/>
                <a:ea typeface="Montserrat Light" charset="0"/>
                <a:cs typeface="Montserrat Light" charset="0"/>
              </a:rPr>
              <a:t>  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  <p:sldLayoutId id="2147483985" r:id="rId2"/>
    <p:sldLayoutId id="2147483986" r:id="rId3"/>
    <p:sldLayoutId id="2147483987" r:id="rId4"/>
    <p:sldLayoutId id="2147483988" r:id="rId5"/>
    <p:sldLayoutId id="2147483989" r:id="rId6"/>
    <p:sldLayoutId id="2147483990" r:id="rId7"/>
    <p:sldLayoutId id="2147483991" r:id="rId8"/>
    <p:sldLayoutId id="2147483992" r:id="rId9"/>
    <p:sldLayoutId id="2147483993" r:id="rId10"/>
    <p:sldLayoutId id="2147484022" r:id="rId11"/>
    <p:sldLayoutId id="2147483946" r:id="rId12"/>
    <p:sldLayoutId id="2147483954" r:id="rId13"/>
    <p:sldLayoutId id="2147483975" r:id="rId14"/>
    <p:sldLayoutId id="2147483976" r:id="rId15"/>
    <p:sldLayoutId id="2147483982" r:id="rId16"/>
    <p:sldLayoutId id="2147483983" r:id="rId17"/>
    <p:sldLayoutId id="2147483967" r:id="rId18"/>
    <p:sldLayoutId id="2147483947" r:id="rId19"/>
    <p:sldLayoutId id="2147483994" r:id="rId20"/>
    <p:sldLayoutId id="2147483995" r:id="rId21"/>
    <p:sldLayoutId id="2147483996" r:id="rId22"/>
    <p:sldLayoutId id="2147483997" r:id="rId23"/>
    <p:sldLayoutId id="2147483998" r:id="rId24"/>
    <p:sldLayoutId id="2147483999" r:id="rId25"/>
    <p:sldLayoutId id="2147484000" r:id="rId26"/>
    <p:sldLayoutId id="2147484001" r:id="rId27"/>
    <p:sldLayoutId id="2147484002" r:id="rId28"/>
    <p:sldLayoutId id="2147484003" r:id="rId29"/>
    <p:sldLayoutId id="2147484004" r:id="rId30"/>
    <p:sldLayoutId id="2147484005" r:id="rId31"/>
    <p:sldLayoutId id="2147484006" r:id="rId32"/>
    <p:sldLayoutId id="2147484007" r:id="rId33"/>
    <p:sldLayoutId id="2147484008" r:id="rId34"/>
    <p:sldLayoutId id="2147484009" r:id="rId35"/>
    <p:sldLayoutId id="2147484010" r:id="rId36"/>
    <p:sldLayoutId id="2147484011" r:id="rId37"/>
    <p:sldLayoutId id="2147484012" r:id="rId38"/>
    <p:sldLayoutId id="2147484013" r:id="rId39"/>
    <p:sldLayoutId id="2147484014" r:id="rId40"/>
    <p:sldLayoutId id="2147484015" r:id="rId41"/>
    <p:sldLayoutId id="2147484016" r:id="rId42"/>
    <p:sldLayoutId id="2147484018" r:id="rId43"/>
    <p:sldLayoutId id="2147484017" r:id="rId44"/>
    <p:sldLayoutId id="2147484019" r:id="rId45"/>
    <p:sldLayoutId id="2147484023" r:id="rId46"/>
    <p:sldLayoutId id="2147484020" r:id="rId47"/>
    <p:sldLayoutId id="2147484021" r:id="rId48"/>
  </p:sldLayoutIdLst>
  <p:hf hdr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65714" y="5427509"/>
            <a:ext cx="176348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REPORT ON PROGRESS OF EXECUTION FOR GRADUATION THESIS</a:t>
            </a:r>
            <a:endParaRPr lang="en-US" sz="7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84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438095" y="2445287"/>
            <a:ext cx="10456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9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END</a:t>
            </a:r>
            <a:endParaRPr lang="en-US" sz="9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21577" y="6878861"/>
            <a:ext cx="189411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9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FOR TEACHERS WERE BEEN LISTEN!</a:t>
            </a:r>
            <a:endParaRPr lang="en-US" sz="9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728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60320" y="1071150"/>
            <a:ext cx="1820962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CONSTRUCT </a:t>
            </a:r>
            <a:r>
              <a:rPr lang="en-US" sz="90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LANE DEPARTURE WARNING SYSTEM USING RASPBERRY PI</a:t>
            </a:r>
            <a:endParaRPr lang="en-US" sz="9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2" y="5318467"/>
            <a:ext cx="10084525" cy="76288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502537" y="6412516"/>
            <a:ext cx="13585372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ADVISOR: 	NGUYEN DANG QUANG, M.S</a:t>
            </a:r>
          </a:p>
          <a:p>
            <a:pPr>
              <a:lnSpc>
                <a:spcPct val="150000"/>
              </a:lnSpc>
            </a:pPr>
            <a:endParaRPr lang="en-US" sz="5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STUDENT’S NAME:</a:t>
            </a:r>
          </a:p>
          <a:p>
            <a:pPr lvl="2">
              <a:lnSpc>
                <a:spcPct val="150000"/>
              </a:lnSpc>
            </a:pPr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NGUYEN TUAN KIET	14110348</a:t>
            </a:r>
            <a:endParaRPr lang="en-US" sz="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>
              <a:lnSpc>
                <a:spcPct val="150000"/>
              </a:lnSpc>
            </a:pPr>
            <a:r>
              <a:rPr lang="en-US" sz="5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NGUYEN QUOC TINH	14110422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58945" y="4396398"/>
            <a:ext cx="9865201" cy="54784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43000" lvl="0" indent="-1143000">
              <a:buFont typeface="Wingdings" panose="05000000000000000000" pitchFamily="2" charset="2"/>
              <a:buChar char="Ø"/>
            </a:pPr>
            <a:r>
              <a:rPr lang="en-US" sz="7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the study</a:t>
            </a:r>
          </a:p>
          <a:p>
            <a:pPr marL="2971434" lvl="2" indent="-1143000">
              <a:buFont typeface="+mj-lt"/>
              <a:buAutoNum type="alphaLcPeriod"/>
            </a:pPr>
            <a:r>
              <a:rPr lang="en-US" sz="7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</a:p>
          <a:p>
            <a:pPr marL="2971434" lvl="2" indent="-1143000">
              <a:buFont typeface="+mj-lt"/>
              <a:buAutoNum type="alphaLcPeriod"/>
            </a:pPr>
            <a:r>
              <a:rPr lang="en-US" sz="7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content</a:t>
            </a:r>
            <a:endParaRPr lang="en-US" sz="7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0" indent="-1143000">
              <a:buFont typeface="Wingdings" panose="05000000000000000000" pitchFamily="2" charset="2"/>
              <a:buChar char="Ø"/>
            </a:pPr>
            <a:r>
              <a:rPr lang="en-US" sz="7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done</a:t>
            </a:r>
          </a:p>
          <a:p>
            <a:pPr marL="1143000" lvl="0" indent="-1143000">
              <a:buFont typeface="Wingdings" panose="05000000000000000000" pitchFamily="2" charset="2"/>
              <a:buChar char="Ø"/>
            </a:pPr>
            <a:r>
              <a:rPr lang="en-US" sz="7000" b="1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Disadvantage</a:t>
            </a:r>
            <a:endParaRPr lang="en-US" sz="7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358945" y="1332643"/>
            <a:ext cx="61350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solidFill>
                  <a:schemeClr val="tx2"/>
                </a:solidFill>
                <a:latin typeface="Montserrat Semi" charset="0"/>
                <a:ea typeface="Montserrat Semi" charset="0"/>
                <a:cs typeface="Montserrat Semi" charset="0"/>
              </a:rPr>
              <a:t>CONTENT</a:t>
            </a:r>
            <a:endParaRPr lang="en-US" sz="9600" b="1" dirty="0">
              <a:solidFill>
                <a:schemeClr val="tx2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9086" y="2902303"/>
            <a:ext cx="10084525" cy="76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41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4955584" y="968889"/>
            <a:ext cx="139240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80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THE STUDY</a:t>
            </a:r>
            <a:endParaRPr lang="en-US" sz="8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8050" y="3747784"/>
            <a:ext cx="11618156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just"/>
            <a:r>
              <a:rPr lang="en-US" sz="7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Target:</a:t>
            </a:r>
            <a:endParaRPr lang="en-US" sz="7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algn="just"/>
            <a:r>
              <a:rPr lang="en-US" sz="5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</a:t>
            </a: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end of this thesis, we aim to have a device which uses Raspberry Pi 3 and Raspberry Pi Camera Module capable of:</a:t>
            </a:r>
          </a:p>
          <a:p>
            <a:pPr marL="2399934" lvl="2" indent="-571500" algn="just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Detecting lane markings on the road surface with various weather conditions and different road types.</a:t>
            </a:r>
          </a:p>
          <a:p>
            <a:pPr marL="2399934" lvl="2" indent="-571500" algn="just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Warning the driver of unintended lane departures.</a:t>
            </a:r>
          </a:p>
        </p:txBody>
      </p:sp>
      <p:pic>
        <p:nvPicPr>
          <p:cNvPr id="10" name="Picture 9" descr="Káº¿t quáº£ hÃ¬nh áº£nh cho CÃ´ng nghá» cáº£nh bÃ¡o chá»ch lÃ n ÄÆ°á»ng trÃªn xe Chevrolet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33119" y="3747784"/>
            <a:ext cx="9994102" cy="71845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0099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4955584" y="968889"/>
            <a:ext cx="139240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80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THE STUDY</a:t>
            </a:r>
            <a:endParaRPr lang="en-US" sz="8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8049" y="3382024"/>
            <a:ext cx="13055071" cy="7325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just"/>
            <a:r>
              <a:rPr lang="en-US" sz="7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Main content:</a:t>
            </a:r>
            <a:endParaRPr lang="en-US" sz="7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00017" lvl="1" indent="-685800" algn="just">
              <a:buFont typeface="Wingdings" panose="05000000000000000000" pitchFamily="2" charset="2"/>
              <a:buChar char="v"/>
            </a:pPr>
            <a:r>
              <a:rPr lang="en-US" sz="5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Fundamental</a:t>
            </a:r>
            <a:endParaRPr lang="en-US" sz="5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514234" lvl="2" indent="-685800" algn="just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Introduce about Raspberry Pi 3, Raspberry Pi Camera Module and accessories.</a:t>
            </a:r>
          </a:p>
          <a:p>
            <a:pPr marL="2514234" lvl="2" indent="-685800" algn="just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to work with the devices.</a:t>
            </a:r>
          </a:p>
          <a:p>
            <a:pPr marL="2514234" lvl="2" indent="-685800" algn="just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</a:t>
            </a:r>
            <a:r>
              <a:rPr lang="en-US" sz="50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library.</a:t>
            </a:r>
          </a:p>
          <a:p>
            <a:pPr marL="2514234" lvl="2" indent="-685800" algn="just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Canny edge detection algorithm, Hough transform method</a:t>
            </a:r>
            <a:r>
              <a:rPr lang="en-US" sz="5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5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Káº¿t quáº£ hÃ¬nh áº£nh cho CÃ´ng nghá» cáº£nh bÃ¡o chá»ch lÃ n ÄÆ°á»ng trÃªn xe Chevrolet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82538" y="3382024"/>
            <a:ext cx="9994102" cy="71845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438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4955584" y="968889"/>
            <a:ext cx="1392400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sz="80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THE STUDY</a:t>
            </a:r>
            <a:endParaRPr lang="en-US" sz="8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8049" y="3382024"/>
            <a:ext cx="11592031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just"/>
            <a:r>
              <a:rPr lang="en-US" sz="7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Main content:</a:t>
            </a:r>
            <a:endParaRPr lang="en-US" sz="7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00017" lvl="1" indent="-685800" algn="just">
              <a:buFont typeface="Wingdings" panose="05000000000000000000" pitchFamily="2" charset="2"/>
              <a:buChar char="v"/>
            </a:pPr>
            <a:r>
              <a:rPr lang="en-US" sz="5000" dirty="0" smtClean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Construct </a:t>
            </a: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lane departure warning system using Raspberry Pi</a:t>
            </a:r>
          </a:p>
          <a:p>
            <a:pPr marL="2514234" lvl="2" indent="-685800" algn="just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</a:t>
            </a:r>
            <a:r>
              <a:rPr lang="en-US" sz="50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library, Canny edge detection algorithm, Hough transform method to detect lane.</a:t>
            </a:r>
          </a:p>
          <a:p>
            <a:pPr marL="2514234" lvl="2" indent="-685800" algn="just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Using blink lights to warning the driver.</a:t>
            </a:r>
          </a:p>
        </p:txBody>
      </p:sp>
      <p:pic>
        <p:nvPicPr>
          <p:cNvPr id="4" name="Picture 3" descr="Káº¿t quáº£ hÃ¬nh áº£nh cho CÃ´ng nghá» cáº£nh bÃ¡o chá»ch lÃ n ÄÆ°á»ng trÃªn xe Chevrolet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5736" y="3382024"/>
            <a:ext cx="9994102" cy="71845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554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411352" y="2320415"/>
            <a:ext cx="1909011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 the necessary equipment.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Install </a:t>
            </a:r>
            <a:r>
              <a:rPr lang="en-US" sz="50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Raspbian</a:t>
            </a: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OS and </a:t>
            </a:r>
            <a:r>
              <a:rPr lang="en-US" sz="50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library on Raspberry Pi 3.</a:t>
            </a:r>
          </a:p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Research of Canny Edge detection algorithm and Hough transform method. Build a lane departure warning system, detecting the lane of success from the knowledge learned.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960610" y="974450"/>
            <a:ext cx="104564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8000" b="1" dirty="0">
                <a:solidFill>
                  <a:schemeClr val="tx2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WORK DONE</a:t>
            </a:r>
            <a:endParaRPr lang="en-US" sz="8000" dirty="0">
              <a:solidFill>
                <a:schemeClr val="tx2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25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6960610" y="974450"/>
            <a:ext cx="104564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8000" b="1" dirty="0">
                <a:solidFill>
                  <a:schemeClr val="tx2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WORK DONE</a:t>
            </a:r>
            <a:endParaRPr lang="en-US" sz="8000" dirty="0">
              <a:solidFill>
                <a:schemeClr val="tx2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test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86242" y="3135086"/>
            <a:ext cx="15205164" cy="9666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364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411352" y="2320415"/>
            <a:ext cx="1909011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0" indent="-685800">
              <a:buFont typeface="Arial" panose="020B0604020202020204" pitchFamily="34" charset="0"/>
              <a:buChar char="•"/>
            </a:pPr>
            <a:r>
              <a:rPr lang="en-US" sz="5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Raspberry Pi 3 is the latest version but weak configuration, processing speed is very slow.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960610" y="974450"/>
            <a:ext cx="104564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80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DISADVANTAGE</a:t>
            </a:r>
            <a:endParaRPr lang="en-US" sz="80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370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Nova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D6AE7E"/>
      </a:accent2>
      <a:accent3>
        <a:srgbClr val="484F6F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30912</TotalTime>
  <Words>255</Words>
  <Application>Microsoft Office PowerPoint</Application>
  <PresentationFormat>Custom</PresentationFormat>
  <Paragraphs>41</Paragraphs>
  <Slides>10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 Light</vt:lpstr>
      <vt:lpstr>Lato Light</vt:lpstr>
      <vt:lpstr>Montserrat Hairline</vt:lpstr>
      <vt:lpstr>Montserrat Light</vt:lpstr>
      <vt:lpstr>Montserrat Semi</vt:lpstr>
      <vt:lpstr>Tahoma</vt:lpstr>
      <vt:lpstr>Times New Roman</vt:lpstr>
      <vt:lpstr>Wingdings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Awesome PPT</Manager>
  <Company>Awesome PPT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Awesome PPT</dc:title>
  <dc:subject>Awesome PPT</dc:subject>
  <dc:creator>Awesome PPT</dc:creator>
  <cp:keywords>Awesome PPT</cp:keywords>
  <dc:description>Awesome PPT</dc:description>
  <cp:lastModifiedBy>nguyễn quốc tĩnh</cp:lastModifiedBy>
  <cp:revision>6069</cp:revision>
  <dcterms:created xsi:type="dcterms:W3CDTF">2014-11-12T21:47:38Z</dcterms:created>
  <dcterms:modified xsi:type="dcterms:W3CDTF">2018-05-08T09:13:09Z</dcterms:modified>
  <cp:category>Awesome PPT</cp:category>
</cp:coreProperties>
</file>